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4" r:id="rId2"/>
    <p:sldId id="261" r:id="rId3"/>
    <p:sldId id="257" r:id="rId4"/>
    <p:sldId id="262" r:id="rId5"/>
    <p:sldId id="260" r:id="rId6"/>
    <p:sldId id="263" r:id="rId7"/>
    <p:sldId id="258" r:id="rId8"/>
    <p:sldId id="264" r:id="rId9"/>
    <p:sldId id="259" r:id="rId10"/>
    <p:sldId id="274" r:id="rId11"/>
    <p:sldId id="275" r:id="rId12"/>
    <p:sldId id="276" r:id="rId13"/>
    <p:sldId id="277" r:id="rId14"/>
    <p:sldId id="278" r:id="rId15"/>
    <p:sldId id="279" r:id="rId16"/>
    <p:sldId id="280" r:id="rId17"/>
    <p:sldId id="281" r:id="rId18"/>
    <p:sldId id="282" r:id="rId19"/>
    <p:sldId id="273" r:id="rId20"/>
    <p:sldId id="265" r:id="rId21"/>
    <p:sldId id="270" r:id="rId22"/>
    <p:sldId id="271" r:id="rId23"/>
    <p:sldId id="272" r:id="rId24"/>
    <p:sldId id="269" r:id="rId25"/>
    <p:sldId id="266" r:id="rId26"/>
    <p:sldId id="267" r:id="rId27"/>
    <p:sldId id="26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443D"/>
    <a:srgbClr val="93E3FA"/>
    <a:srgbClr val="1CBBBF"/>
    <a:srgbClr val="FFC993"/>
    <a:srgbClr val="C2A9DF"/>
    <a:srgbClr val="D5F39E"/>
    <a:srgbClr val="3A1973"/>
    <a:srgbClr val="19B7BB"/>
    <a:srgbClr val="2F5178"/>
    <a:srgbClr val="9DC0E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6" autoAdjust="0"/>
    <p:restoredTop sz="94660"/>
  </p:normalViewPr>
  <p:slideViewPr>
    <p:cSldViewPr snapToGrid="0" snapToObjects="1">
      <p:cViewPr varScale="1">
        <p:scale>
          <a:sx n="123" d="100"/>
          <a:sy n="123" d="100"/>
        </p:scale>
        <p:origin x="-360" y="-112"/>
      </p:cViewPr>
      <p:guideLst>
        <p:guide orient="horz" pos="2160"/>
        <p:guide pos="2880"/>
      </p:guideLst>
    </p:cSldViewPr>
  </p:slideViewPr>
  <p:notesTextViewPr>
    <p:cViewPr>
      <p:scale>
        <a:sx n="100" d="100"/>
        <a:sy n="10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01D3DF-AD3A-094F-9324-318C4CCA155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35784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01D3DF-AD3A-094F-9324-318C4CCA155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1269812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01D3DF-AD3A-094F-9324-318C4CCA155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1673410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01D3DF-AD3A-094F-9324-318C4CCA155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973649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01D3DF-AD3A-094F-9324-318C4CCA155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2927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01D3DF-AD3A-094F-9324-318C4CCA155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424143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01D3DF-AD3A-094F-9324-318C4CCA155D}" type="datetimeFigureOut">
              <a:rPr lang="en-US" smtClean="0"/>
              <a:t>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4883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01D3DF-AD3A-094F-9324-318C4CCA155D}" type="datetimeFigureOut">
              <a:rPr lang="en-US" smtClean="0"/>
              <a:t>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086900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01D3DF-AD3A-094F-9324-318C4CCA155D}" type="datetimeFigureOut">
              <a:rPr lang="en-US" smtClean="0"/>
              <a:t>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41143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01D3DF-AD3A-094F-9324-318C4CCA155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281108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01D3DF-AD3A-094F-9324-318C4CCA155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010400" y="6492875"/>
            <a:ext cx="2133600" cy="365125"/>
          </a:xfrm>
          <a:prstGeom prst="rect">
            <a:avLst/>
          </a:prstGeom>
        </p:spPr>
        <p:txBody>
          <a:bodyPr/>
          <a:lstStyle/>
          <a:p>
            <a:fld id="{3E69A27E-C85E-124C-9733-4841C61E996B}" type="slidenum">
              <a:rPr lang="en-US" smtClean="0"/>
              <a:t>‹#›</a:t>
            </a:fld>
            <a:endParaRPr lang="en-US"/>
          </a:p>
        </p:txBody>
      </p:sp>
    </p:spTree>
    <p:extLst>
      <p:ext uri="{BB962C8B-B14F-4D97-AF65-F5344CB8AC3E}">
        <p14:creationId xmlns:p14="http://schemas.microsoft.com/office/powerpoint/2010/main" val="32288033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rgbClr val="FFFFFF"/>
          </a:solidFill>
          <a:ln w="38100" cmpd="sng">
            <a:solidFill>
              <a:schemeClr val="tx1"/>
            </a:solid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a:solidFill>
            <a:srgbClr val="FFFFFF"/>
          </a:solidFill>
          <a:ln w="38100" cmpd="sng">
            <a:solidFill>
              <a:srgbClr val="000000"/>
            </a:solid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1D3DF-AD3A-094F-9324-318C4CCA155D}" type="datetimeFigureOut">
              <a:rPr lang="en-US" smtClean="0"/>
              <a:t>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5"/>
          <p:cNvSpPr txBox="1">
            <a:spLocks/>
          </p:cNvSpPr>
          <p:nvPr userDrawn="1"/>
        </p:nvSpPr>
        <p:spPr>
          <a:xfrm>
            <a:off x="7010400" y="655148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3A197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 The Daring English Teacher</a:t>
            </a:r>
            <a:endParaRPr lang="en-US" dirty="0"/>
          </a:p>
        </p:txBody>
      </p:sp>
    </p:spTree>
    <p:extLst>
      <p:ext uri="{BB962C8B-B14F-4D97-AF65-F5344CB8AC3E}">
        <p14:creationId xmlns:p14="http://schemas.microsoft.com/office/powerpoint/2010/main" val="3100257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48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3100" b="1" dirty="0" smtClean="0"/>
              <a:t>Read the below Preamble to the US Constitution. In groups, paraphrase, quote, and summarize the text. </a:t>
            </a:r>
          </a:p>
          <a:p>
            <a:pPr marL="0" indent="0">
              <a:buNone/>
            </a:pPr>
            <a:endParaRPr lang="en-US" dirty="0"/>
          </a:p>
          <a:p>
            <a:pPr marL="0" indent="0">
              <a:buNone/>
            </a:pPr>
            <a:r>
              <a:rPr lang="en-US" dirty="0" smtClean="0"/>
              <a:t>We</a:t>
            </a:r>
            <a:r>
              <a:rPr lang="en-US" dirty="0"/>
              <a:t>, the people of the United States, in order to form a more perfect union, establish justice, insure domestic </a:t>
            </a:r>
            <a:r>
              <a:rPr lang="en-US" dirty="0" smtClean="0"/>
              <a:t>tranquility, </a:t>
            </a:r>
            <a:r>
              <a:rPr lang="en-US" dirty="0"/>
              <a:t>provide for the common defense, promote the general welfare, and secure the blessings of liberty to ourselves and our posterity, do ordain and establish this Constitution for the United States of America.</a:t>
            </a:r>
          </a:p>
        </p:txBody>
      </p:sp>
    </p:spTree>
    <p:extLst>
      <p:ext uri="{BB962C8B-B14F-4D97-AF65-F5344CB8AC3E}">
        <p14:creationId xmlns:p14="http://schemas.microsoft.com/office/powerpoint/2010/main" val="1545073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 It’s as easy as </a:t>
            </a:r>
            <a:r>
              <a:rPr lang="en-US" sz="5400" dirty="0" smtClean="0">
                <a:ln>
                  <a:solidFill>
                    <a:srgbClr val="19B7BB"/>
                  </a:solidFill>
                </a:ln>
                <a:effectLst>
                  <a:glow rad="38100">
                    <a:srgbClr val="19B7BB">
                      <a:alpha val="75000"/>
                    </a:srgbClr>
                  </a:glow>
                  <a:outerShdw blurRad="50800" dist="50800" dir="2700000" algn="tl" rotWithShape="0">
                    <a:srgbClr val="000000">
                      <a:alpha val="76000"/>
                    </a:srgbClr>
                  </a:outerShdw>
                </a:effectLst>
              </a:rPr>
              <a:t>ICE</a:t>
            </a:r>
            <a:endParaRPr lang="en-US" sz="5400" dirty="0">
              <a:ln>
                <a:solidFill>
                  <a:srgbClr val="19B7BB"/>
                </a:solidFill>
              </a:ln>
              <a:effectLst>
                <a:glow rad="38100">
                  <a:srgbClr val="19B7BB">
                    <a:alpha val="75000"/>
                  </a:srgbClr>
                </a:glow>
                <a:outerShdw blurRad="50800" dist="50800" dir="2700000" algn="tl" rotWithShape="0">
                  <a:srgbClr val="000000">
                    <a:alpha val="76000"/>
                  </a:srgbClr>
                </a:outerShdw>
              </a:effectLst>
            </a:endParaRPr>
          </a:p>
        </p:txBody>
      </p:sp>
      <p:sp>
        <p:nvSpPr>
          <p:cNvPr id="3" name="Content Placeholder 2"/>
          <p:cNvSpPr>
            <a:spLocks noGrp="1"/>
          </p:cNvSpPr>
          <p:nvPr>
            <p:ph idx="1"/>
          </p:nvPr>
        </p:nvSpPr>
        <p:spPr/>
        <p:txBody>
          <a:bodyPr/>
          <a:lstStyle/>
          <a:p>
            <a:pPr marL="0" indent="0">
              <a:buNone/>
            </a:pPr>
            <a:r>
              <a:rPr lang="en-US" b="1" dirty="0" smtClean="0"/>
              <a:t>How do you include a summary, quote, or paraphrase in your writing?</a:t>
            </a:r>
          </a:p>
          <a:p>
            <a:pPr marL="176213" indent="0">
              <a:lnSpc>
                <a:spcPct val="60000"/>
              </a:lnSpc>
              <a:buNone/>
            </a:pPr>
            <a:endParaRPr lang="en-US" dirty="0" smtClean="0"/>
          </a:p>
          <a:p>
            <a:pPr marL="176213" indent="0">
              <a:lnSpc>
                <a:spcPct val="110000"/>
              </a:lnSpc>
              <a:buNone/>
            </a:pPr>
            <a:r>
              <a:rPr lang="en-US" dirty="0" smtClean="0"/>
              <a:t>		</a:t>
            </a:r>
            <a:r>
              <a:rPr lang="en-US" b="1" dirty="0" smtClean="0"/>
              <a:t>i</a:t>
            </a:r>
            <a:r>
              <a:rPr lang="en-US" dirty="0" smtClean="0"/>
              <a:t>ntroduce </a:t>
            </a:r>
            <a:r>
              <a:rPr lang="en-US" dirty="0" smtClean="0"/>
              <a:t>the idea</a:t>
            </a:r>
          </a:p>
          <a:p>
            <a:pPr marL="176213" indent="0">
              <a:lnSpc>
                <a:spcPct val="110000"/>
              </a:lnSpc>
              <a:buNone/>
            </a:pPr>
            <a:r>
              <a:rPr lang="en-US" dirty="0" smtClean="0"/>
              <a:t>		</a:t>
            </a:r>
            <a:r>
              <a:rPr lang="en-US" b="1" dirty="0" smtClean="0"/>
              <a:t>c</a:t>
            </a:r>
            <a:r>
              <a:rPr lang="en-US" dirty="0" smtClean="0"/>
              <a:t>ite </a:t>
            </a:r>
            <a:r>
              <a:rPr lang="en-US" dirty="0" smtClean="0"/>
              <a:t>the </a:t>
            </a:r>
            <a:r>
              <a:rPr lang="en-US" dirty="0" smtClean="0"/>
              <a:t>source</a:t>
            </a:r>
            <a:endParaRPr lang="en-US" sz="2500" dirty="0" smtClean="0"/>
          </a:p>
          <a:p>
            <a:pPr marL="176213" indent="0">
              <a:lnSpc>
                <a:spcPct val="110000"/>
              </a:lnSpc>
              <a:buNone/>
            </a:pPr>
            <a:r>
              <a:rPr lang="en-US" dirty="0" smtClean="0"/>
              <a:t>		</a:t>
            </a:r>
            <a:r>
              <a:rPr lang="en-US" b="1" dirty="0" smtClean="0"/>
              <a:t>e</a:t>
            </a:r>
            <a:r>
              <a:rPr lang="en-US" dirty="0" smtClean="0"/>
              <a:t>xplain </a:t>
            </a:r>
            <a:r>
              <a:rPr lang="en-US" dirty="0" smtClean="0"/>
              <a:t>its relevance</a:t>
            </a:r>
            <a:endParaRPr lang="en-US" dirty="0"/>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202" y="2877070"/>
            <a:ext cx="475488" cy="2286000"/>
          </a:xfrm>
          <a:prstGeom prst="rect">
            <a:avLst/>
          </a:prstGeom>
        </p:spPr>
      </p:pic>
    </p:spTree>
    <p:extLst>
      <p:ext uri="{BB962C8B-B14F-4D97-AF65-F5344CB8AC3E}">
        <p14:creationId xmlns:p14="http://schemas.microsoft.com/office/powerpoint/2010/main" val="172385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lstStyle/>
          <a:p>
            <a:pPr marL="0" indent="0">
              <a:buNone/>
            </a:pPr>
            <a:r>
              <a:rPr lang="en-US" sz="2800" dirty="0" smtClean="0"/>
              <a:t>Quotes cannot stand alone! Use this formula for including direct quotes in your paper. </a:t>
            </a:r>
            <a:endParaRPr lang="en-US" sz="2800" dirty="0"/>
          </a:p>
          <a:p>
            <a:pPr marL="0" indent="0">
              <a:buNone/>
            </a:pPr>
            <a:r>
              <a:rPr lang="en-US" sz="2800" b="1" dirty="0">
                <a:effectLst>
                  <a:glow rad="101600">
                    <a:srgbClr val="1CBBBF">
                      <a:alpha val="75000"/>
                    </a:srgbClr>
                  </a:glow>
                </a:effectLst>
              </a:rPr>
              <a:t>Transition + Indicator + Verb + Quote + Citation</a:t>
            </a:r>
          </a:p>
        </p:txBody>
      </p:sp>
      <p:sp>
        <p:nvSpPr>
          <p:cNvPr id="4" name="TextBox 3"/>
          <p:cNvSpPr txBox="1"/>
          <p:nvPr/>
        </p:nvSpPr>
        <p:spPr>
          <a:xfrm>
            <a:off x="457200" y="5194374"/>
            <a:ext cx="8311322" cy="830997"/>
          </a:xfrm>
          <a:prstGeom prst="rect">
            <a:avLst/>
          </a:prstGeom>
          <a:noFill/>
        </p:spPr>
        <p:txBody>
          <a:bodyPr wrap="square" rtlCol="0">
            <a:spAutoFit/>
          </a:bodyPr>
          <a:lstStyle/>
          <a:p>
            <a:r>
              <a:rPr lang="en-US" sz="2400" b="1" dirty="0" smtClean="0">
                <a:solidFill>
                  <a:srgbClr val="3A1973"/>
                </a:solidFill>
                <a:latin typeface="Century Gothic"/>
                <a:cs typeface="Century Gothic"/>
              </a:rPr>
              <a:t>*If you state the </a:t>
            </a:r>
            <a:r>
              <a:rPr lang="en-US" sz="2400" b="1" dirty="0" smtClean="0">
                <a:solidFill>
                  <a:srgbClr val="3A1973"/>
                </a:solidFill>
                <a:latin typeface="Century Gothic"/>
                <a:cs typeface="Century Gothic"/>
              </a:rPr>
              <a:t>author’s </a:t>
            </a:r>
            <a:r>
              <a:rPr lang="en-US" sz="2400" b="1" dirty="0" smtClean="0">
                <a:solidFill>
                  <a:srgbClr val="3A1973"/>
                </a:solidFill>
                <a:latin typeface="Century Gothic"/>
                <a:cs typeface="Century Gothic"/>
              </a:rPr>
              <a:t>name as the indicator, you only need to cite the page number.</a:t>
            </a:r>
            <a:endParaRPr lang="en-US" sz="2400" b="1" dirty="0">
              <a:solidFill>
                <a:srgbClr val="3A1973"/>
              </a:solidFill>
              <a:latin typeface="Century Gothic"/>
              <a:cs typeface="Century Gothic"/>
            </a:endParaRPr>
          </a:p>
        </p:txBody>
      </p:sp>
      <p:graphicFrame>
        <p:nvGraphicFramePr>
          <p:cNvPr id="5" name="Table 4"/>
          <p:cNvGraphicFramePr>
            <a:graphicFrameLocks noGrp="1"/>
          </p:cNvGraphicFramePr>
          <p:nvPr>
            <p:extLst>
              <p:ext uri="{D42A27DB-BD31-4B8C-83A1-F6EECF244321}">
                <p14:modId xmlns:p14="http://schemas.microsoft.com/office/powerpoint/2010/main" val="141516056"/>
              </p:ext>
            </p:extLst>
          </p:nvPr>
        </p:nvGraphicFramePr>
        <p:xfrm>
          <a:off x="560131" y="3327170"/>
          <a:ext cx="8023975" cy="1854200"/>
        </p:xfrm>
        <a:graphic>
          <a:graphicData uri="http://schemas.openxmlformats.org/drawingml/2006/table">
            <a:tbl>
              <a:tblPr firstRow="1" bandRow="1">
                <a:tableStyleId>{5940675A-B579-460E-94D1-54222C63F5DA}</a:tableStyleId>
              </a:tblPr>
              <a:tblGrid>
                <a:gridCol w="1923250"/>
                <a:gridCol w="1905059"/>
                <a:gridCol w="1213341"/>
                <a:gridCol w="1428794"/>
                <a:gridCol w="1553531"/>
              </a:tblGrid>
              <a:tr h="370840">
                <a:tc>
                  <a:txBody>
                    <a:bodyPr/>
                    <a:lstStyle/>
                    <a:p>
                      <a:r>
                        <a:rPr lang="en-US" sz="1600" dirty="0" smtClean="0">
                          <a:latin typeface="Century Gothic"/>
                          <a:cs typeface="Century Gothic"/>
                        </a:rPr>
                        <a:t>For example, </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Author name</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writes,</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400" dirty="0" smtClean="0">
                          <a:latin typeface="Century Gothic"/>
                          <a:cs typeface="Century Gothic"/>
                        </a:rPr>
                        <a:t>(page number)</a:t>
                      </a:r>
                      <a:endParaRPr lang="en-US" sz="14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370840">
                <a:tc>
                  <a:txBody>
                    <a:bodyPr/>
                    <a:lstStyle/>
                    <a:p>
                      <a:r>
                        <a:rPr lang="en-US" sz="1600" dirty="0" smtClean="0">
                          <a:latin typeface="Century Gothic"/>
                          <a:cs typeface="Century Gothic"/>
                        </a:rPr>
                        <a:t>For instance, </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Character name</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explains,</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entury Gothic"/>
                          <a:cs typeface="Century Gothic"/>
                        </a:rPr>
                        <a:t>“……..……..”</a:t>
                      </a: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(author,</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370840">
                <a:tc>
                  <a:txBody>
                    <a:bodyPr/>
                    <a:lstStyle/>
                    <a:p>
                      <a:r>
                        <a:rPr lang="en-US" sz="1600" dirty="0" smtClean="0">
                          <a:latin typeface="Century Gothic"/>
                          <a:cs typeface="Century Gothic"/>
                        </a:rPr>
                        <a:t>To illustrate, </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Subject name</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argues,</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entury Gothic"/>
                          <a:cs typeface="Century Gothic"/>
                        </a:rPr>
                        <a:t>“……..……..”</a:t>
                      </a: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sz="160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370840">
                <a:tc>
                  <a:txBody>
                    <a:bodyPr/>
                    <a:lstStyle/>
                    <a:p>
                      <a:r>
                        <a:rPr lang="en-US" sz="1600" dirty="0" smtClean="0">
                          <a:latin typeface="Century Gothic"/>
                          <a:cs typeface="Century Gothic"/>
                        </a:rPr>
                        <a:t>Moreover, </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the</a:t>
                      </a:r>
                      <a:r>
                        <a:rPr lang="en-US" sz="1600" baseline="0" dirty="0" smtClean="0">
                          <a:latin typeface="Century Gothic"/>
                          <a:cs typeface="Century Gothic"/>
                        </a:rPr>
                        <a:t> author</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states,</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entury Gothic"/>
                          <a:cs typeface="Century Gothic"/>
                        </a:rPr>
                        <a:t>“……..……..”</a:t>
                      </a: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r h="370840">
                <a:tc>
                  <a:txBody>
                    <a:bodyPr/>
                    <a:lstStyle/>
                    <a:p>
                      <a:r>
                        <a:rPr lang="en-US" sz="1600" dirty="0" smtClean="0">
                          <a:latin typeface="Century Gothic"/>
                          <a:cs typeface="Century Gothic"/>
                        </a:rPr>
                        <a:t>Furthermore, </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the character</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r>
                        <a:rPr lang="en-US" sz="1600" dirty="0" smtClean="0">
                          <a:latin typeface="Century Gothic"/>
                          <a:cs typeface="Century Gothic"/>
                        </a:rPr>
                        <a:t>says,</a:t>
                      </a:r>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entury Gothic"/>
                          <a:cs typeface="Century Gothic"/>
                        </a:rPr>
                        <a:t>“……..……..”</a:t>
                      </a: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sz="1600" dirty="0">
                        <a:latin typeface="Century Gothic"/>
                        <a:cs typeface="Century Gothic"/>
                      </a:endParaRPr>
                    </a:p>
                  </a:txBody>
                  <a:tcPr>
                    <a:lnL w="28575" cap="flat" cmpd="sng" algn="ctr">
                      <a:solidFill>
                        <a:scrgbClr r="0" g="0" b="0"/>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5752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a:effectLst>
                  <a:glow rad="101600">
                    <a:srgbClr val="1CBBBF">
                      <a:alpha val="75000"/>
                    </a:srgbClr>
                  </a:glow>
                </a:effectLst>
              </a:rPr>
              <a:t>Transition + Indicator + Verb + Quote + 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To illustrate, Steinbeck describes a river that “is lined with trees- willows fresh and green with every spring” (3). </a:t>
            </a:r>
          </a:p>
          <a:p>
            <a:endParaRPr lang="en-US" dirty="0"/>
          </a:p>
        </p:txBody>
      </p:sp>
    </p:spTree>
    <p:extLst>
      <p:ext uri="{BB962C8B-B14F-4D97-AF65-F5344CB8AC3E}">
        <p14:creationId xmlns:p14="http://schemas.microsoft.com/office/powerpoint/2010/main" val="4741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smtClean="0">
                <a:effectLst>
                  <a:glow rad="101600">
                    <a:schemeClr val="accent3">
                      <a:satMod val="175000"/>
                      <a:alpha val="40000"/>
                    </a:schemeClr>
                  </a:glow>
                </a:effectLst>
              </a:rPr>
              <a:t>Transition</a:t>
            </a:r>
            <a:r>
              <a:rPr lang="en-US" b="1" dirty="0" smtClean="0">
                <a:effectLst>
                  <a:glow rad="101600">
                    <a:srgbClr val="9DC0E2">
                      <a:alpha val="75000"/>
                    </a:srgbClr>
                  </a:glow>
                </a:effectLst>
              </a:rPr>
              <a:t> </a:t>
            </a:r>
            <a:r>
              <a:rPr lang="en-US" b="1" dirty="0" smtClean="0">
                <a:effectLst>
                  <a:glow rad="101600">
                    <a:srgbClr val="1CBBBF">
                      <a:alpha val="75000"/>
                    </a:srgbClr>
                  </a:glow>
                </a:effectLst>
              </a:rPr>
              <a:t>+ Indicator + Verb + Quote + 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a:t>
            </a:r>
            <a:r>
              <a:rPr lang="en-US" dirty="0" smtClean="0">
                <a:effectLst>
                  <a:glow rad="101600">
                    <a:schemeClr val="accent3">
                      <a:satMod val="175000"/>
                      <a:alpha val="40000"/>
                    </a:schemeClr>
                  </a:glow>
                </a:effectLst>
                <a:latin typeface="Times New Roman"/>
                <a:cs typeface="Times New Roman"/>
              </a:rPr>
              <a:t>To illustrate</a:t>
            </a:r>
            <a:r>
              <a:rPr lang="en-US" dirty="0" smtClean="0">
                <a:latin typeface="Times New Roman"/>
                <a:cs typeface="Times New Roman"/>
              </a:rPr>
              <a:t>, Steinbeck describes a river that “is lined with trees- willows fresh and green with every spring” (3). </a:t>
            </a:r>
          </a:p>
          <a:p>
            <a:endParaRPr lang="en-US" dirty="0"/>
          </a:p>
        </p:txBody>
      </p:sp>
    </p:spTree>
    <p:extLst>
      <p:ext uri="{BB962C8B-B14F-4D97-AF65-F5344CB8AC3E}">
        <p14:creationId xmlns:p14="http://schemas.microsoft.com/office/powerpoint/2010/main" val="2287894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smtClean="0">
                <a:effectLst>
                  <a:glow rad="101600">
                    <a:schemeClr val="accent3">
                      <a:satMod val="175000"/>
                      <a:alpha val="40000"/>
                    </a:schemeClr>
                  </a:glow>
                </a:effectLst>
              </a:rPr>
              <a:t>Transition</a:t>
            </a:r>
            <a:r>
              <a:rPr lang="en-US" b="1" dirty="0" smtClean="0">
                <a:effectLst>
                  <a:glow rad="101600">
                    <a:srgbClr val="9DC0E2">
                      <a:alpha val="75000"/>
                    </a:srgbClr>
                  </a:glow>
                </a:effectLst>
              </a:rPr>
              <a:t> </a:t>
            </a:r>
            <a:r>
              <a:rPr lang="en-US" b="1" dirty="0" smtClean="0">
                <a:effectLst>
                  <a:glow rad="101600">
                    <a:srgbClr val="1CBBBF">
                      <a:alpha val="75000"/>
                    </a:srgbClr>
                  </a:glow>
                </a:effectLst>
              </a:rPr>
              <a:t>+</a:t>
            </a:r>
            <a:r>
              <a:rPr lang="en-US" b="1" dirty="0" smtClean="0">
                <a:effectLst>
                  <a:glow rad="101600">
                    <a:srgbClr val="9DC0E2">
                      <a:alpha val="75000"/>
                    </a:srgbClr>
                  </a:glow>
                </a:effectLst>
              </a:rPr>
              <a:t> </a:t>
            </a:r>
            <a:r>
              <a:rPr lang="en-US" b="1" dirty="0" smtClean="0">
                <a:effectLst>
                  <a:glow rad="101600">
                    <a:schemeClr val="accent4">
                      <a:satMod val="175000"/>
                      <a:alpha val="40000"/>
                    </a:schemeClr>
                  </a:glow>
                </a:effectLst>
              </a:rPr>
              <a:t>Indicator</a:t>
            </a:r>
            <a:r>
              <a:rPr lang="en-US" b="1" dirty="0" smtClean="0">
                <a:effectLst>
                  <a:glow rad="101600">
                    <a:srgbClr val="9DC0E2">
                      <a:alpha val="75000"/>
                    </a:srgbClr>
                  </a:glow>
                </a:effectLst>
              </a:rPr>
              <a:t> </a:t>
            </a:r>
            <a:r>
              <a:rPr lang="en-US" b="1" dirty="0" smtClean="0">
                <a:effectLst>
                  <a:glow rad="101600">
                    <a:srgbClr val="1CBBBF">
                      <a:alpha val="75000"/>
                    </a:srgbClr>
                  </a:glow>
                </a:effectLst>
              </a:rPr>
              <a:t>+ Verb + Quote + 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a:t>
            </a:r>
            <a:r>
              <a:rPr lang="en-US" dirty="0" smtClean="0">
                <a:effectLst>
                  <a:glow rad="101600">
                    <a:schemeClr val="accent3">
                      <a:satMod val="175000"/>
                      <a:alpha val="40000"/>
                    </a:schemeClr>
                  </a:glow>
                </a:effectLst>
                <a:latin typeface="Times New Roman"/>
                <a:cs typeface="Times New Roman"/>
              </a:rPr>
              <a:t>To illustrate</a:t>
            </a:r>
            <a:r>
              <a:rPr lang="en-US" dirty="0" smtClean="0">
                <a:latin typeface="Times New Roman"/>
                <a:cs typeface="Times New Roman"/>
              </a:rPr>
              <a:t>, </a:t>
            </a:r>
            <a:r>
              <a:rPr lang="en-US" dirty="0" smtClean="0">
                <a:effectLst>
                  <a:glow rad="101600">
                    <a:schemeClr val="accent4">
                      <a:satMod val="175000"/>
                      <a:alpha val="40000"/>
                    </a:schemeClr>
                  </a:glow>
                </a:effectLst>
                <a:latin typeface="Times New Roman"/>
                <a:cs typeface="Times New Roman"/>
              </a:rPr>
              <a:t>Steinbeck</a:t>
            </a:r>
            <a:r>
              <a:rPr lang="en-US" dirty="0" smtClean="0">
                <a:latin typeface="Times New Roman"/>
                <a:cs typeface="Times New Roman"/>
              </a:rPr>
              <a:t> </a:t>
            </a:r>
            <a:r>
              <a:rPr lang="en-US" dirty="0" smtClean="0">
                <a:effectLst/>
                <a:latin typeface="Times New Roman"/>
                <a:cs typeface="Times New Roman"/>
              </a:rPr>
              <a:t>describes a river that “is lined with trees- willows fresh and green with every spring” (3). </a:t>
            </a:r>
          </a:p>
          <a:p>
            <a:endParaRPr lang="en-US" dirty="0"/>
          </a:p>
        </p:txBody>
      </p:sp>
    </p:spTree>
    <p:extLst>
      <p:ext uri="{BB962C8B-B14F-4D97-AF65-F5344CB8AC3E}">
        <p14:creationId xmlns:p14="http://schemas.microsoft.com/office/powerpoint/2010/main" val="1233585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smtClean="0">
                <a:effectLst>
                  <a:glow rad="101600">
                    <a:schemeClr val="accent3">
                      <a:satMod val="175000"/>
                      <a:alpha val="40000"/>
                    </a:schemeClr>
                  </a:glow>
                </a:effectLst>
              </a:rPr>
              <a:t>Transition</a:t>
            </a:r>
            <a:r>
              <a:rPr lang="en-US" b="1" dirty="0" smtClean="0">
                <a:effectLst>
                  <a:glow rad="101600">
                    <a:srgbClr val="9DC0E2">
                      <a:alpha val="75000"/>
                    </a:srgbClr>
                  </a:glow>
                </a:effectLst>
              </a:rPr>
              <a:t> </a:t>
            </a:r>
            <a:r>
              <a:rPr lang="en-US" b="1" dirty="0" smtClean="0">
                <a:effectLst>
                  <a:glow rad="101600">
                    <a:srgbClr val="1CBBBF">
                      <a:alpha val="75000"/>
                    </a:srgbClr>
                  </a:glow>
                </a:effectLst>
              </a:rPr>
              <a:t>+</a:t>
            </a:r>
            <a:r>
              <a:rPr lang="en-US" b="1" dirty="0" smtClean="0">
                <a:effectLst>
                  <a:glow rad="101600">
                    <a:srgbClr val="9DC0E2">
                      <a:alpha val="75000"/>
                    </a:srgbClr>
                  </a:glow>
                </a:effectLst>
              </a:rPr>
              <a:t> </a:t>
            </a:r>
            <a:r>
              <a:rPr lang="en-US" b="1" dirty="0" smtClean="0">
                <a:effectLst>
                  <a:glow rad="101600">
                    <a:schemeClr val="accent4">
                      <a:satMod val="175000"/>
                      <a:alpha val="40000"/>
                    </a:schemeClr>
                  </a:glow>
                </a:effectLst>
              </a:rPr>
              <a:t>Indicator</a:t>
            </a:r>
            <a:r>
              <a:rPr lang="en-US" b="1" dirty="0" smtClean="0">
                <a:effectLst>
                  <a:glow rad="101600">
                    <a:srgbClr val="9DC0E2">
                      <a:alpha val="75000"/>
                    </a:srgbClr>
                  </a:glow>
                </a:effectLst>
              </a:rPr>
              <a:t> </a:t>
            </a:r>
            <a:r>
              <a:rPr lang="en-US" b="1" dirty="0" smtClean="0">
                <a:effectLst>
                  <a:glow rad="101600">
                    <a:srgbClr val="1CBBBF">
                      <a:alpha val="75000"/>
                    </a:srgbClr>
                  </a:glow>
                </a:effectLst>
              </a:rPr>
              <a:t>+</a:t>
            </a:r>
            <a:r>
              <a:rPr lang="en-US" b="1" dirty="0" smtClean="0">
                <a:effectLst>
                  <a:glow rad="101600">
                    <a:srgbClr val="9DC0E2">
                      <a:alpha val="75000"/>
                    </a:srgbClr>
                  </a:glow>
                </a:effectLst>
              </a:rPr>
              <a:t> </a:t>
            </a:r>
            <a:r>
              <a:rPr lang="en-US" b="1" dirty="0" smtClean="0">
                <a:effectLst>
                  <a:glow rad="101600">
                    <a:schemeClr val="accent6">
                      <a:satMod val="175000"/>
                      <a:alpha val="40000"/>
                    </a:schemeClr>
                  </a:glow>
                </a:effectLst>
              </a:rPr>
              <a:t>Verb</a:t>
            </a:r>
            <a:r>
              <a:rPr lang="en-US" b="1" dirty="0" smtClean="0">
                <a:effectLst>
                  <a:glow rad="101600">
                    <a:srgbClr val="9DC0E2">
                      <a:alpha val="75000"/>
                    </a:srgbClr>
                  </a:glow>
                </a:effectLst>
              </a:rPr>
              <a:t> </a:t>
            </a:r>
            <a:r>
              <a:rPr lang="en-US" b="1" dirty="0" smtClean="0">
                <a:effectLst>
                  <a:glow rad="101600">
                    <a:srgbClr val="1CBBBF">
                      <a:alpha val="75000"/>
                    </a:srgbClr>
                  </a:glow>
                </a:effectLst>
              </a:rPr>
              <a:t>+ Quote + 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a:t>
            </a:r>
            <a:r>
              <a:rPr lang="en-US" dirty="0" smtClean="0">
                <a:effectLst>
                  <a:glow rad="101600">
                    <a:schemeClr val="accent3">
                      <a:satMod val="175000"/>
                      <a:alpha val="40000"/>
                    </a:schemeClr>
                  </a:glow>
                </a:effectLst>
                <a:latin typeface="Times New Roman"/>
                <a:cs typeface="Times New Roman"/>
              </a:rPr>
              <a:t>To illustrate</a:t>
            </a:r>
            <a:r>
              <a:rPr lang="en-US" dirty="0" smtClean="0">
                <a:latin typeface="Times New Roman"/>
                <a:cs typeface="Times New Roman"/>
              </a:rPr>
              <a:t>, </a:t>
            </a:r>
            <a:r>
              <a:rPr lang="en-US" dirty="0" smtClean="0">
                <a:effectLst>
                  <a:glow rad="101600">
                    <a:schemeClr val="accent4">
                      <a:satMod val="175000"/>
                      <a:alpha val="40000"/>
                    </a:schemeClr>
                  </a:glow>
                </a:effectLst>
                <a:latin typeface="Times New Roman"/>
                <a:cs typeface="Times New Roman"/>
              </a:rPr>
              <a:t>Steinbeck</a:t>
            </a:r>
            <a:r>
              <a:rPr lang="en-US" dirty="0" smtClean="0">
                <a:latin typeface="Times New Roman"/>
                <a:cs typeface="Times New Roman"/>
              </a:rPr>
              <a:t> </a:t>
            </a:r>
            <a:r>
              <a:rPr lang="en-US" dirty="0" smtClean="0">
                <a:effectLst>
                  <a:glow rad="101600">
                    <a:schemeClr val="accent6">
                      <a:satMod val="175000"/>
                      <a:alpha val="40000"/>
                    </a:schemeClr>
                  </a:glow>
                </a:effectLst>
                <a:latin typeface="Times New Roman"/>
                <a:cs typeface="Times New Roman"/>
              </a:rPr>
              <a:t>describes</a:t>
            </a:r>
            <a:r>
              <a:rPr lang="en-US" dirty="0" smtClean="0">
                <a:latin typeface="Times New Roman"/>
                <a:cs typeface="Times New Roman"/>
              </a:rPr>
              <a:t> </a:t>
            </a:r>
            <a:r>
              <a:rPr lang="en-US" dirty="0" smtClean="0">
                <a:effectLst/>
                <a:latin typeface="Times New Roman"/>
                <a:cs typeface="Times New Roman"/>
              </a:rPr>
              <a:t>a river that “is lined with trees- willows fresh and green with every spring” (3). </a:t>
            </a:r>
          </a:p>
          <a:p>
            <a:endParaRPr lang="en-US" dirty="0"/>
          </a:p>
        </p:txBody>
      </p:sp>
    </p:spTree>
    <p:extLst>
      <p:ext uri="{BB962C8B-B14F-4D97-AF65-F5344CB8AC3E}">
        <p14:creationId xmlns:p14="http://schemas.microsoft.com/office/powerpoint/2010/main" val="5672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a:effectLst>
                  <a:glow rad="101600">
                    <a:schemeClr val="accent3">
                      <a:satMod val="175000"/>
                      <a:alpha val="40000"/>
                    </a:schemeClr>
                  </a:glow>
                </a:effectLst>
              </a:rPr>
              <a:t>Transition</a:t>
            </a:r>
            <a:r>
              <a:rPr lang="en-US" b="1" dirty="0">
                <a:effectLst>
                  <a:glow rad="101600">
                    <a:srgbClr val="9DC0E2">
                      <a:alpha val="75000"/>
                    </a:srgbClr>
                  </a:glow>
                </a:effectLst>
              </a:rPr>
              <a:t> </a:t>
            </a:r>
            <a:r>
              <a:rPr lang="en-US" b="1" dirty="0">
                <a:effectLst>
                  <a:glow rad="101600">
                    <a:srgbClr val="1CBBBF">
                      <a:alpha val="75000"/>
                    </a:srgbClr>
                  </a:glow>
                </a:effectLst>
              </a:rPr>
              <a:t>+</a:t>
            </a:r>
            <a:r>
              <a:rPr lang="en-US" b="1" dirty="0">
                <a:effectLst>
                  <a:glow rad="101600">
                    <a:srgbClr val="9DC0E2">
                      <a:alpha val="75000"/>
                    </a:srgbClr>
                  </a:glow>
                </a:effectLst>
              </a:rPr>
              <a:t> </a:t>
            </a:r>
            <a:r>
              <a:rPr lang="en-US" b="1" dirty="0">
                <a:effectLst>
                  <a:glow rad="101600">
                    <a:schemeClr val="accent4">
                      <a:satMod val="175000"/>
                      <a:alpha val="40000"/>
                    </a:schemeClr>
                  </a:glow>
                </a:effectLst>
              </a:rPr>
              <a:t>Indicator</a:t>
            </a:r>
            <a:r>
              <a:rPr lang="en-US" b="1" dirty="0">
                <a:effectLst>
                  <a:glow rad="101600">
                    <a:srgbClr val="9DC0E2">
                      <a:alpha val="75000"/>
                    </a:srgbClr>
                  </a:glow>
                </a:effectLst>
              </a:rPr>
              <a:t> </a:t>
            </a:r>
            <a:r>
              <a:rPr lang="en-US" b="1" dirty="0">
                <a:effectLst>
                  <a:glow rad="101600">
                    <a:srgbClr val="1CBBBF">
                      <a:alpha val="75000"/>
                    </a:srgbClr>
                  </a:glow>
                </a:effectLst>
              </a:rPr>
              <a:t>+</a:t>
            </a:r>
            <a:r>
              <a:rPr lang="en-US" b="1" dirty="0">
                <a:effectLst>
                  <a:glow rad="101600">
                    <a:srgbClr val="9DC0E2">
                      <a:alpha val="75000"/>
                    </a:srgbClr>
                  </a:glow>
                </a:effectLst>
              </a:rPr>
              <a:t> </a:t>
            </a:r>
            <a:r>
              <a:rPr lang="en-US" b="1" dirty="0">
                <a:effectLst>
                  <a:glow rad="101600">
                    <a:schemeClr val="accent6">
                      <a:satMod val="175000"/>
                      <a:alpha val="40000"/>
                    </a:schemeClr>
                  </a:glow>
                </a:effectLst>
              </a:rPr>
              <a:t>Verb</a:t>
            </a:r>
            <a:r>
              <a:rPr lang="en-US" b="1" dirty="0">
                <a:effectLst>
                  <a:glow rad="101600">
                    <a:srgbClr val="9DC0E2">
                      <a:alpha val="75000"/>
                    </a:srgbClr>
                  </a:glow>
                </a:effectLst>
              </a:rPr>
              <a:t> </a:t>
            </a:r>
            <a:r>
              <a:rPr lang="en-US" b="1" dirty="0">
                <a:effectLst>
                  <a:glow rad="101600">
                    <a:srgbClr val="1CBBBF">
                      <a:alpha val="75000"/>
                    </a:srgbClr>
                  </a:glow>
                </a:effectLst>
              </a:rPr>
              <a:t>+ </a:t>
            </a:r>
            <a:r>
              <a:rPr lang="en-US" b="1" dirty="0">
                <a:effectLst>
                  <a:glow rad="101600">
                    <a:srgbClr val="93E3FA">
                      <a:alpha val="75000"/>
                    </a:srgbClr>
                  </a:glow>
                </a:effectLst>
              </a:rPr>
              <a:t>Quote</a:t>
            </a:r>
            <a:r>
              <a:rPr lang="en-US" b="1" dirty="0">
                <a:effectLst>
                  <a:glow rad="101600">
                    <a:srgbClr val="1CBBBF">
                      <a:alpha val="75000"/>
                    </a:srgbClr>
                  </a:glow>
                </a:effectLst>
              </a:rPr>
              <a:t> + 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a:t>
            </a:r>
            <a:r>
              <a:rPr lang="en-US" dirty="0" smtClean="0">
                <a:effectLst>
                  <a:glow rad="101600">
                    <a:schemeClr val="accent3">
                      <a:satMod val="175000"/>
                      <a:alpha val="40000"/>
                    </a:schemeClr>
                  </a:glow>
                </a:effectLst>
                <a:latin typeface="Times New Roman"/>
                <a:cs typeface="Times New Roman"/>
              </a:rPr>
              <a:t>To illustrate</a:t>
            </a:r>
            <a:r>
              <a:rPr lang="en-US" dirty="0" smtClean="0">
                <a:latin typeface="Times New Roman"/>
                <a:cs typeface="Times New Roman"/>
              </a:rPr>
              <a:t>, </a:t>
            </a:r>
            <a:r>
              <a:rPr lang="en-US" dirty="0" smtClean="0">
                <a:effectLst>
                  <a:glow rad="101600">
                    <a:schemeClr val="accent4">
                      <a:satMod val="175000"/>
                      <a:alpha val="40000"/>
                    </a:schemeClr>
                  </a:glow>
                </a:effectLst>
                <a:latin typeface="Times New Roman"/>
                <a:cs typeface="Times New Roman"/>
              </a:rPr>
              <a:t>Steinbeck</a:t>
            </a:r>
            <a:r>
              <a:rPr lang="en-US" dirty="0" smtClean="0">
                <a:latin typeface="Times New Roman"/>
                <a:cs typeface="Times New Roman"/>
              </a:rPr>
              <a:t> </a:t>
            </a:r>
            <a:r>
              <a:rPr lang="en-US" dirty="0" smtClean="0">
                <a:effectLst>
                  <a:glow rad="101600">
                    <a:schemeClr val="accent6">
                      <a:satMod val="175000"/>
                      <a:alpha val="40000"/>
                    </a:schemeClr>
                  </a:glow>
                </a:effectLst>
                <a:latin typeface="Times New Roman"/>
                <a:cs typeface="Times New Roman"/>
              </a:rPr>
              <a:t>describes</a:t>
            </a:r>
            <a:r>
              <a:rPr lang="en-US" dirty="0" smtClean="0">
                <a:latin typeface="Times New Roman"/>
                <a:cs typeface="Times New Roman"/>
              </a:rPr>
              <a:t> a river that “</a:t>
            </a:r>
            <a:r>
              <a:rPr lang="en-US" dirty="0" smtClean="0">
                <a:effectLst>
                  <a:glow rad="101600">
                    <a:schemeClr val="accent5">
                      <a:satMod val="175000"/>
                      <a:alpha val="40000"/>
                    </a:schemeClr>
                  </a:glow>
                </a:effectLst>
                <a:latin typeface="Times New Roman"/>
                <a:cs typeface="Times New Roman"/>
              </a:rPr>
              <a:t>is lined with trees- willows fresh and green with every spring</a:t>
            </a:r>
            <a:r>
              <a:rPr lang="en-US" dirty="0" smtClean="0">
                <a:latin typeface="Times New Roman"/>
                <a:cs typeface="Times New Roman"/>
              </a:rPr>
              <a:t>” </a:t>
            </a:r>
            <a:r>
              <a:rPr lang="en-US" dirty="0" smtClean="0">
                <a:effectLst/>
                <a:latin typeface="Times New Roman"/>
                <a:cs typeface="Times New Roman"/>
              </a:rPr>
              <a:t>(3). </a:t>
            </a:r>
          </a:p>
          <a:p>
            <a:endParaRPr lang="en-US" dirty="0"/>
          </a:p>
        </p:txBody>
      </p:sp>
    </p:spTree>
    <p:extLst>
      <p:ext uri="{BB962C8B-B14F-4D97-AF65-F5344CB8AC3E}">
        <p14:creationId xmlns:p14="http://schemas.microsoft.com/office/powerpoint/2010/main" val="5672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Quotes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b="1" dirty="0" smtClean="0"/>
              <a:t>Can you label each part for the quote below?</a:t>
            </a:r>
            <a:endParaRPr lang="en-US" b="1" dirty="0" smtClean="0">
              <a:effectLst>
                <a:glow rad="101600">
                  <a:srgbClr val="9DC0E2">
                    <a:alpha val="75000"/>
                  </a:srgbClr>
                </a:glow>
              </a:effectLst>
            </a:endParaRPr>
          </a:p>
          <a:p>
            <a:pPr marL="0" indent="0">
              <a:buNone/>
            </a:pPr>
            <a:r>
              <a:rPr lang="en-US" b="1" dirty="0">
                <a:effectLst>
                  <a:glow rad="101600">
                    <a:schemeClr val="accent3">
                      <a:satMod val="175000"/>
                      <a:alpha val="40000"/>
                    </a:schemeClr>
                  </a:glow>
                </a:effectLst>
              </a:rPr>
              <a:t>Transition</a:t>
            </a:r>
            <a:r>
              <a:rPr lang="en-US" b="1" dirty="0">
                <a:effectLst>
                  <a:glow rad="101600">
                    <a:srgbClr val="9DC0E2">
                      <a:alpha val="75000"/>
                    </a:srgbClr>
                  </a:glow>
                </a:effectLst>
              </a:rPr>
              <a:t> </a:t>
            </a:r>
            <a:r>
              <a:rPr lang="en-US" b="1" dirty="0">
                <a:effectLst>
                  <a:glow rad="101600">
                    <a:srgbClr val="1CBBBF">
                      <a:alpha val="75000"/>
                    </a:srgbClr>
                  </a:glow>
                </a:effectLst>
              </a:rPr>
              <a:t>+</a:t>
            </a:r>
            <a:r>
              <a:rPr lang="en-US" b="1" dirty="0">
                <a:effectLst>
                  <a:glow rad="101600">
                    <a:srgbClr val="9DC0E2">
                      <a:alpha val="75000"/>
                    </a:srgbClr>
                  </a:glow>
                </a:effectLst>
              </a:rPr>
              <a:t> </a:t>
            </a:r>
            <a:r>
              <a:rPr lang="en-US" b="1" dirty="0">
                <a:effectLst>
                  <a:glow rad="101600">
                    <a:schemeClr val="accent4">
                      <a:satMod val="175000"/>
                      <a:alpha val="40000"/>
                    </a:schemeClr>
                  </a:glow>
                </a:effectLst>
              </a:rPr>
              <a:t>Indicator</a:t>
            </a:r>
            <a:r>
              <a:rPr lang="en-US" b="1" dirty="0">
                <a:effectLst>
                  <a:glow rad="101600">
                    <a:srgbClr val="9DC0E2">
                      <a:alpha val="75000"/>
                    </a:srgbClr>
                  </a:glow>
                </a:effectLst>
              </a:rPr>
              <a:t> </a:t>
            </a:r>
            <a:r>
              <a:rPr lang="en-US" b="1" dirty="0">
                <a:effectLst>
                  <a:glow rad="101600">
                    <a:srgbClr val="1CBBBF">
                      <a:alpha val="75000"/>
                    </a:srgbClr>
                  </a:glow>
                </a:effectLst>
              </a:rPr>
              <a:t>+</a:t>
            </a:r>
            <a:r>
              <a:rPr lang="en-US" b="1" dirty="0">
                <a:effectLst>
                  <a:glow rad="101600">
                    <a:srgbClr val="9DC0E2">
                      <a:alpha val="75000"/>
                    </a:srgbClr>
                  </a:glow>
                </a:effectLst>
              </a:rPr>
              <a:t> </a:t>
            </a:r>
            <a:r>
              <a:rPr lang="en-US" b="1" dirty="0">
                <a:effectLst>
                  <a:glow rad="101600">
                    <a:schemeClr val="accent6">
                      <a:satMod val="175000"/>
                      <a:alpha val="40000"/>
                    </a:schemeClr>
                  </a:glow>
                </a:effectLst>
              </a:rPr>
              <a:t>Verb</a:t>
            </a:r>
            <a:r>
              <a:rPr lang="en-US" b="1" dirty="0">
                <a:effectLst>
                  <a:glow rad="101600">
                    <a:srgbClr val="9DC0E2">
                      <a:alpha val="75000"/>
                    </a:srgbClr>
                  </a:glow>
                </a:effectLst>
              </a:rPr>
              <a:t> </a:t>
            </a:r>
            <a:r>
              <a:rPr lang="en-US" b="1" dirty="0">
                <a:effectLst>
                  <a:glow rad="101600">
                    <a:srgbClr val="1CBBBF">
                      <a:alpha val="75000"/>
                    </a:srgbClr>
                  </a:glow>
                </a:effectLst>
              </a:rPr>
              <a:t>+ </a:t>
            </a:r>
            <a:r>
              <a:rPr lang="en-US" b="1" dirty="0">
                <a:effectLst>
                  <a:glow rad="101600">
                    <a:srgbClr val="93E3FA">
                      <a:alpha val="75000"/>
                    </a:srgbClr>
                  </a:glow>
                </a:effectLst>
              </a:rPr>
              <a:t>Quote</a:t>
            </a:r>
            <a:r>
              <a:rPr lang="en-US" b="1" dirty="0">
                <a:effectLst>
                  <a:glow rad="101600">
                    <a:srgbClr val="1CBBBF">
                      <a:alpha val="75000"/>
                    </a:srgbClr>
                  </a:glow>
                </a:effectLst>
              </a:rPr>
              <a:t> + </a:t>
            </a:r>
            <a:r>
              <a:rPr lang="en-US" b="1" dirty="0">
                <a:effectLst>
                  <a:glow rad="101600">
                    <a:srgbClr val="FA443D">
                      <a:alpha val="75000"/>
                    </a:srgbClr>
                  </a:glow>
                </a:effectLst>
              </a:rPr>
              <a:t>Citation</a:t>
            </a:r>
          </a:p>
          <a:p>
            <a:pPr marL="0" indent="0">
              <a:buNone/>
            </a:pPr>
            <a:endParaRPr lang="en-US" dirty="0" smtClean="0">
              <a:latin typeface="Times New Roman"/>
              <a:cs typeface="Times New Roman"/>
            </a:endParaRPr>
          </a:p>
          <a:p>
            <a:pPr marL="0" indent="0">
              <a:lnSpc>
                <a:spcPct val="130000"/>
              </a:lnSpc>
              <a:buNone/>
            </a:pPr>
            <a:r>
              <a:rPr lang="en-US" dirty="0" smtClean="0">
                <a:latin typeface="Times New Roman"/>
                <a:cs typeface="Times New Roman"/>
              </a:rPr>
              <a:t>The novel </a:t>
            </a:r>
            <a:r>
              <a:rPr lang="en-US" u="sng" dirty="0" smtClean="0">
                <a:latin typeface="Times New Roman"/>
                <a:cs typeface="Times New Roman"/>
              </a:rPr>
              <a:t>Of Mice and Men</a:t>
            </a:r>
            <a:r>
              <a:rPr lang="en-US" dirty="0" smtClean="0">
                <a:latin typeface="Times New Roman"/>
                <a:cs typeface="Times New Roman"/>
              </a:rPr>
              <a:t> by John Steinbeck begins in the picturesque Salinas Valley in central California. </a:t>
            </a:r>
            <a:r>
              <a:rPr lang="en-US" dirty="0" smtClean="0">
                <a:effectLst>
                  <a:glow rad="101600">
                    <a:schemeClr val="accent3">
                      <a:satMod val="175000"/>
                      <a:alpha val="40000"/>
                    </a:schemeClr>
                  </a:glow>
                </a:effectLst>
                <a:latin typeface="Times New Roman"/>
                <a:cs typeface="Times New Roman"/>
              </a:rPr>
              <a:t>To illustrate</a:t>
            </a:r>
            <a:r>
              <a:rPr lang="en-US" dirty="0" smtClean="0">
                <a:latin typeface="Times New Roman"/>
                <a:cs typeface="Times New Roman"/>
              </a:rPr>
              <a:t>, </a:t>
            </a:r>
            <a:r>
              <a:rPr lang="en-US" dirty="0" smtClean="0">
                <a:effectLst>
                  <a:glow rad="101600">
                    <a:schemeClr val="accent4">
                      <a:satMod val="175000"/>
                      <a:alpha val="40000"/>
                    </a:schemeClr>
                  </a:glow>
                </a:effectLst>
                <a:latin typeface="Times New Roman"/>
                <a:cs typeface="Times New Roman"/>
              </a:rPr>
              <a:t>Steinbeck</a:t>
            </a:r>
            <a:r>
              <a:rPr lang="en-US" dirty="0" smtClean="0">
                <a:latin typeface="Times New Roman"/>
                <a:cs typeface="Times New Roman"/>
              </a:rPr>
              <a:t> </a:t>
            </a:r>
            <a:r>
              <a:rPr lang="en-US" dirty="0" smtClean="0">
                <a:effectLst>
                  <a:glow rad="101600">
                    <a:schemeClr val="accent6">
                      <a:satMod val="175000"/>
                      <a:alpha val="40000"/>
                    </a:schemeClr>
                  </a:glow>
                </a:effectLst>
                <a:latin typeface="Times New Roman"/>
                <a:cs typeface="Times New Roman"/>
              </a:rPr>
              <a:t>describes</a:t>
            </a:r>
            <a:r>
              <a:rPr lang="en-US" dirty="0" smtClean="0">
                <a:latin typeface="Times New Roman"/>
                <a:cs typeface="Times New Roman"/>
              </a:rPr>
              <a:t> a river that “</a:t>
            </a:r>
            <a:r>
              <a:rPr lang="en-US" dirty="0" smtClean="0">
                <a:effectLst>
                  <a:glow rad="101600">
                    <a:schemeClr val="accent5">
                      <a:satMod val="175000"/>
                      <a:alpha val="40000"/>
                    </a:schemeClr>
                  </a:glow>
                </a:effectLst>
                <a:latin typeface="Times New Roman"/>
                <a:cs typeface="Times New Roman"/>
              </a:rPr>
              <a:t>is lined with trees- willows fresh and green with every spring</a:t>
            </a:r>
            <a:r>
              <a:rPr lang="en-US" dirty="0" smtClean="0">
                <a:latin typeface="Times New Roman"/>
                <a:cs typeface="Times New Roman"/>
              </a:rPr>
              <a:t>” </a:t>
            </a:r>
            <a:r>
              <a:rPr lang="en-US" dirty="0" smtClean="0">
                <a:effectLst>
                  <a:glow rad="101600">
                    <a:srgbClr val="FF0000">
                      <a:alpha val="75000"/>
                    </a:srgbClr>
                  </a:glow>
                </a:effectLst>
                <a:latin typeface="Times New Roman"/>
                <a:cs typeface="Times New Roman"/>
              </a:rPr>
              <a:t>(3)</a:t>
            </a:r>
            <a:r>
              <a:rPr lang="en-US" dirty="0" smtClean="0">
                <a:latin typeface="Times New Roman"/>
                <a:cs typeface="Times New Roman"/>
              </a:rPr>
              <a:t>. </a:t>
            </a:r>
          </a:p>
          <a:p>
            <a:endParaRPr lang="en-US" dirty="0"/>
          </a:p>
        </p:txBody>
      </p:sp>
    </p:spTree>
    <p:extLst>
      <p:ext uri="{BB962C8B-B14F-4D97-AF65-F5344CB8AC3E}">
        <p14:creationId xmlns:p14="http://schemas.microsoft.com/office/powerpoint/2010/main" val="5672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 It Up</a:t>
            </a:r>
            <a:endParaRPr lang="en-US" dirty="0"/>
          </a:p>
        </p:txBody>
      </p:sp>
      <p:sp>
        <p:nvSpPr>
          <p:cNvPr id="3" name="Content Placeholder 2"/>
          <p:cNvSpPr>
            <a:spLocks noGrp="1"/>
          </p:cNvSpPr>
          <p:nvPr>
            <p:ph idx="1"/>
          </p:nvPr>
        </p:nvSpPr>
        <p:spPr/>
        <p:txBody>
          <a:bodyPr/>
          <a:lstStyle/>
          <a:p>
            <a:r>
              <a:rPr lang="en-US" dirty="0" smtClean="0"/>
              <a:t>To add </a:t>
            </a:r>
            <a:r>
              <a:rPr lang="en-US" b="1" dirty="0" smtClean="0">
                <a:solidFill>
                  <a:srgbClr val="3A1973"/>
                </a:solidFill>
              </a:rPr>
              <a:t>variety</a:t>
            </a:r>
            <a:r>
              <a:rPr lang="en-US" dirty="0" smtClean="0">
                <a:solidFill>
                  <a:srgbClr val="3A1973"/>
                </a:solidFill>
              </a:rPr>
              <a:t> </a:t>
            </a:r>
            <a:r>
              <a:rPr lang="en-US" dirty="0" smtClean="0"/>
              <a:t>to your writing, include all three into your writing. Try to paraphrase, quote, and summarize in </a:t>
            </a:r>
            <a:r>
              <a:rPr lang="en-US" b="1" dirty="0" smtClean="0">
                <a:solidFill>
                  <a:srgbClr val="3A1973"/>
                </a:solidFill>
              </a:rPr>
              <a:t>every body paragraph!</a:t>
            </a:r>
            <a:endParaRPr lang="en-US" b="1" dirty="0">
              <a:solidFill>
                <a:srgbClr val="3A1973"/>
              </a:solidFill>
            </a:endParaRPr>
          </a:p>
        </p:txBody>
      </p:sp>
    </p:spTree>
    <p:extLst>
      <p:ext uri="{BB962C8B-B14F-4D97-AF65-F5344CB8AC3E}">
        <p14:creationId xmlns:p14="http://schemas.microsoft.com/office/powerpoint/2010/main" val="90506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Paraphrasing, </a:t>
            </a:r>
            <a:r>
              <a:rPr lang="en-US" dirty="0"/>
              <a:t>Q</a:t>
            </a:r>
            <a:r>
              <a:rPr lang="en-US" dirty="0" smtClean="0"/>
              <a:t>uoting, Summarizing</a:t>
            </a:r>
            <a:endParaRPr lang="en-US" dirty="0"/>
          </a:p>
        </p:txBody>
      </p:sp>
      <p:sp>
        <p:nvSpPr>
          <p:cNvPr id="3" name="Content Placeholder 2"/>
          <p:cNvSpPr>
            <a:spLocks noGrp="1"/>
          </p:cNvSpPr>
          <p:nvPr>
            <p:ph idx="1"/>
          </p:nvPr>
        </p:nvSpPr>
        <p:spPr/>
        <p:txBody>
          <a:bodyPr/>
          <a:lstStyle/>
          <a:p>
            <a:r>
              <a:rPr lang="en-US" dirty="0" smtClean="0"/>
              <a:t>Paraphrasing, quoting, and summarizing information is </a:t>
            </a:r>
            <a:r>
              <a:rPr lang="en-US" dirty="0" smtClean="0"/>
              <a:t>an important </a:t>
            </a:r>
            <a:r>
              <a:rPr lang="en-US" dirty="0" smtClean="0"/>
              <a:t>part of writing research papers and explanatory essays. </a:t>
            </a:r>
          </a:p>
          <a:p>
            <a:endParaRPr lang="en-US" dirty="0"/>
          </a:p>
          <a:p>
            <a:r>
              <a:rPr lang="en-US" dirty="0" smtClean="0"/>
              <a:t>What is the </a:t>
            </a:r>
            <a:r>
              <a:rPr lang="en-US" b="1" dirty="0" smtClean="0"/>
              <a:t>difference</a:t>
            </a:r>
            <a:r>
              <a:rPr lang="en-US" dirty="0" smtClean="0"/>
              <a:t> between them?</a:t>
            </a:r>
            <a:endParaRPr lang="en-US" dirty="0"/>
          </a:p>
        </p:txBody>
      </p:sp>
    </p:spTree>
    <p:extLst>
      <p:ext uri="{BB962C8B-B14F-4D97-AF65-F5344CB8AC3E}">
        <p14:creationId xmlns:p14="http://schemas.microsoft.com/office/powerpoint/2010/main" val="148962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b="1" dirty="0" smtClean="0"/>
              <a:t>When you paraphrase, you should be sure to… (select 2)</a:t>
            </a:r>
          </a:p>
          <a:p>
            <a:pPr marL="914400" lvl="1" indent="-514350">
              <a:buAutoNum type="alphaUcPeriod"/>
            </a:pPr>
            <a:r>
              <a:rPr lang="en-US" dirty="0" smtClean="0"/>
              <a:t>Write the text in your own words.</a:t>
            </a:r>
          </a:p>
          <a:p>
            <a:pPr marL="914400" lvl="1" indent="-514350">
              <a:buAutoNum type="alphaUcPeriod"/>
            </a:pPr>
            <a:r>
              <a:rPr lang="en-US" dirty="0" smtClean="0"/>
              <a:t>Place quotation marks around the text.</a:t>
            </a:r>
          </a:p>
          <a:p>
            <a:pPr marL="914400" lvl="1" indent="-514350">
              <a:buAutoNum type="alphaUcPeriod"/>
            </a:pPr>
            <a:r>
              <a:rPr lang="en-US" dirty="0" smtClean="0"/>
              <a:t>Properly cite the source.</a:t>
            </a:r>
          </a:p>
          <a:p>
            <a:pPr marL="914400" lvl="1" indent="-514350">
              <a:buAutoNum type="alphaUcPeriod"/>
            </a:pPr>
            <a:endParaRPr lang="en-US" dirty="0" smtClean="0"/>
          </a:p>
        </p:txBody>
      </p:sp>
    </p:spTree>
    <p:extLst>
      <p:ext uri="{BB962C8B-B14F-4D97-AF65-F5344CB8AC3E}">
        <p14:creationId xmlns:p14="http://schemas.microsoft.com/office/powerpoint/2010/main" val="341990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lnSpcReduction="10000"/>
          </a:bodyPr>
          <a:lstStyle/>
          <a:p>
            <a:r>
              <a:rPr lang="en-US" b="1" dirty="0" smtClean="0"/>
              <a:t>When you paraphrase, you should be sure to… (select 2)</a:t>
            </a:r>
          </a:p>
          <a:p>
            <a:pPr marL="914400" lvl="1" indent="-514350">
              <a:buAutoNum type="alphaUcPeriod"/>
            </a:pPr>
            <a:r>
              <a:rPr lang="en-US" b="1" dirty="0" smtClean="0">
                <a:effectLst>
                  <a:glow rad="101600">
                    <a:srgbClr val="1CBBBF">
                      <a:alpha val="75000"/>
                    </a:srgbClr>
                  </a:glow>
                </a:effectLst>
              </a:rPr>
              <a:t>Write the text in your own words.</a:t>
            </a:r>
          </a:p>
          <a:p>
            <a:pPr marL="914400" lvl="1" indent="-514350">
              <a:buAutoNum type="alphaUcPeriod"/>
            </a:pPr>
            <a:r>
              <a:rPr lang="en-US" dirty="0" smtClean="0"/>
              <a:t>Place quotation marks around the text.</a:t>
            </a:r>
          </a:p>
          <a:p>
            <a:pPr marL="914400" lvl="1" indent="-514350">
              <a:buAutoNum type="alphaUcPeriod"/>
            </a:pPr>
            <a:r>
              <a:rPr lang="en-US" b="1" dirty="0" smtClean="0">
                <a:effectLst>
                  <a:glow rad="101600">
                    <a:srgbClr val="1CBBBF">
                      <a:alpha val="75000"/>
                    </a:srgbClr>
                  </a:glow>
                </a:effectLst>
              </a:rPr>
              <a:t>Properly cite the source.</a:t>
            </a:r>
          </a:p>
          <a:p>
            <a:pPr marL="400050" lvl="1" indent="0">
              <a:buNone/>
            </a:pPr>
            <a:endParaRPr lang="en-US" dirty="0"/>
          </a:p>
          <a:p>
            <a:pPr marL="0" lvl="1" indent="0">
              <a:buNone/>
            </a:pPr>
            <a:r>
              <a:rPr lang="en-US" b="1" dirty="0" smtClean="0">
                <a:solidFill>
                  <a:srgbClr val="3A1973"/>
                </a:solidFill>
              </a:rPr>
              <a:t>A and C are both correct! </a:t>
            </a:r>
            <a:r>
              <a:rPr lang="en-US" dirty="0" smtClean="0"/>
              <a:t>Do not place quotation marks around something you paraphrase, but you will need to </a:t>
            </a:r>
            <a:r>
              <a:rPr lang="en-US" b="1" dirty="0" smtClean="0">
                <a:solidFill>
                  <a:srgbClr val="3A1973"/>
                </a:solidFill>
              </a:rPr>
              <a:t>write it in your own words</a:t>
            </a:r>
            <a:r>
              <a:rPr lang="en-US" b="1" dirty="0" smtClean="0"/>
              <a:t> </a:t>
            </a:r>
            <a:r>
              <a:rPr lang="en-US" dirty="0" smtClean="0"/>
              <a:t>and </a:t>
            </a:r>
            <a:r>
              <a:rPr lang="en-US" b="1" dirty="0" smtClean="0">
                <a:solidFill>
                  <a:srgbClr val="3A1973"/>
                </a:solidFill>
              </a:rPr>
              <a:t>cite it</a:t>
            </a:r>
            <a:r>
              <a:rPr lang="en-US" dirty="0" smtClean="0"/>
              <a:t>.</a:t>
            </a:r>
          </a:p>
        </p:txBody>
      </p:sp>
    </p:spTree>
    <p:extLst>
      <p:ext uri="{BB962C8B-B14F-4D97-AF65-F5344CB8AC3E}">
        <p14:creationId xmlns:p14="http://schemas.microsoft.com/office/powerpoint/2010/main" val="841021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b="1" dirty="0" smtClean="0"/>
              <a:t>True or False: A summary should be the same length as the original text.</a:t>
            </a:r>
          </a:p>
          <a:p>
            <a:pPr marL="914400" lvl="1" indent="-514350">
              <a:buAutoNum type="alphaUcPeriod"/>
            </a:pPr>
            <a:r>
              <a:rPr lang="en-US" dirty="0" smtClean="0"/>
              <a:t>True</a:t>
            </a:r>
          </a:p>
          <a:p>
            <a:pPr marL="914400" lvl="1" indent="-514350">
              <a:buAutoNum type="alphaUcPeriod"/>
            </a:pPr>
            <a:r>
              <a:rPr lang="en-US" dirty="0" smtClean="0"/>
              <a:t>False</a:t>
            </a:r>
          </a:p>
          <a:p>
            <a:pPr marL="914400" lvl="1" indent="-514350">
              <a:buAutoNum type="alphaUcPeriod"/>
            </a:pPr>
            <a:endParaRPr lang="en-US" dirty="0"/>
          </a:p>
          <a:p>
            <a:pPr marL="400050" lvl="1" indent="0" defTabSz="55563">
              <a:buNone/>
            </a:pPr>
            <a:endParaRPr lang="en-US" dirty="0" smtClean="0"/>
          </a:p>
          <a:p>
            <a:pPr marL="914400" lvl="1" indent="-514350">
              <a:buAutoNum type="alphaUcPeriod"/>
            </a:pPr>
            <a:endParaRPr lang="en-US" dirty="0" smtClean="0"/>
          </a:p>
        </p:txBody>
      </p:sp>
    </p:spTree>
    <p:extLst>
      <p:ext uri="{BB962C8B-B14F-4D97-AF65-F5344CB8AC3E}">
        <p14:creationId xmlns:p14="http://schemas.microsoft.com/office/powerpoint/2010/main" val="165252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b="1" dirty="0" smtClean="0"/>
              <a:t>True or False: A summary should be the same length as the original text.</a:t>
            </a:r>
          </a:p>
          <a:p>
            <a:pPr marL="914400" lvl="1" indent="-514350">
              <a:buAutoNum type="alphaUcPeriod"/>
            </a:pPr>
            <a:r>
              <a:rPr lang="en-US" dirty="0" smtClean="0"/>
              <a:t>True</a:t>
            </a:r>
          </a:p>
          <a:p>
            <a:pPr marL="914400" lvl="1" indent="-514350">
              <a:buAutoNum type="alphaUcPeriod"/>
            </a:pPr>
            <a:r>
              <a:rPr lang="en-US" dirty="0" smtClean="0">
                <a:effectLst>
                  <a:glow rad="101600">
                    <a:srgbClr val="1CBBBF">
                      <a:alpha val="75000"/>
                    </a:srgbClr>
                  </a:glow>
                </a:effectLst>
              </a:rPr>
              <a:t>False</a:t>
            </a:r>
          </a:p>
          <a:p>
            <a:pPr marL="914400" lvl="1" indent="-514350">
              <a:buAutoNum type="alphaUcPeriod"/>
            </a:pPr>
            <a:endParaRPr lang="en-US" dirty="0" smtClean="0"/>
          </a:p>
          <a:p>
            <a:pPr marL="0" lvl="1" indent="0">
              <a:buNone/>
            </a:pPr>
            <a:r>
              <a:rPr lang="en-US" b="1" dirty="0" smtClean="0">
                <a:solidFill>
                  <a:srgbClr val="3A1973"/>
                </a:solidFill>
              </a:rPr>
              <a:t>B is correct! </a:t>
            </a:r>
            <a:r>
              <a:rPr lang="en-US" dirty="0" smtClean="0"/>
              <a:t>The answer is false. A summary is a </a:t>
            </a:r>
            <a:r>
              <a:rPr lang="en-US" b="1" dirty="0" smtClean="0">
                <a:solidFill>
                  <a:srgbClr val="3A1973"/>
                </a:solidFill>
              </a:rPr>
              <a:t>shortened</a:t>
            </a:r>
            <a:r>
              <a:rPr lang="en-US" dirty="0" smtClean="0">
                <a:solidFill>
                  <a:srgbClr val="3A1973"/>
                </a:solidFill>
              </a:rPr>
              <a:t> </a:t>
            </a:r>
            <a:r>
              <a:rPr lang="en-US" dirty="0" smtClean="0"/>
              <a:t>and </a:t>
            </a:r>
            <a:r>
              <a:rPr lang="en-US" b="1" dirty="0" smtClean="0">
                <a:solidFill>
                  <a:srgbClr val="3A1973"/>
                </a:solidFill>
              </a:rPr>
              <a:t>condensed</a:t>
            </a:r>
            <a:r>
              <a:rPr lang="en-US" dirty="0" smtClean="0"/>
              <a:t> version, whereas when you paraphrase something, it will be similar in length to the original text.</a:t>
            </a:r>
            <a:endParaRPr lang="en-US" dirty="0"/>
          </a:p>
          <a:p>
            <a:pPr marL="400050" lvl="1" indent="0" defTabSz="55563">
              <a:buNone/>
            </a:pPr>
            <a:endParaRPr lang="en-US" dirty="0" smtClean="0"/>
          </a:p>
          <a:p>
            <a:pPr marL="914400" lvl="1" indent="-514350">
              <a:buAutoNum type="alphaUcPeriod"/>
            </a:pPr>
            <a:endParaRPr lang="en-US" dirty="0" smtClean="0"/>
          </a:p>
        </p:txBody>
      </p:sp>
    </p:spTree>
    <p:extLst>
      <p:ext uri="{BB962C8B-B14F-4D97-AF65-F5344CB8AC3E}">
        <p14:creationId xmlns:p14="http://schemas.microsoft.com/office/powerpoint/2010/main" val="1365828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b="1" dirty="0" smtClean="0"/>
              <a:t>When should you use a direct quote?</a:t>
            </a:r>
          </a:p>
          <a:p>
            <a:pPr marL="914400" lvl="1" indent="-514350">
              <a:buAutoNum type="alphaUcPeriod"/>
            </a:pPr>
            <a:r>
              <a:rPr lang="en-US" dirty="0" smtClean="0"/>
              <a:t>When you need to provide a lot of details to your audience.</a:t>
            </a:r>
          </a:p>
          <a:p>
            <a:pPr marL="914400" lvl="1" indent="-514350">
              <a:buAutoNum type="alphaUcPeriod"/>
            </a:pPr>
            <a:r>
              <a:rPr lang="en-US" dirty="0" smtClean="0"/>
              <a:t>When you need to include specific or technical information in your text.</a:t>
            </a:r>
          </a:p>
        </p:txBody>
      </p:sp>
    </p:spTree>
    <p:extLst>
      <p:ext uri="{BB962C8B-B14F-4D97-AF65-F5344CB8AC3E}">
        <p14:creationId xmlns:p14="http://schemas.microsoft.com/office/powerpoint/2010/main" val="427548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lnSpcReduction="10000"/>
          </a:bodyPr>
          <a:lstStyle/>
          <a:p>
            <a:r>
              <a:rPr lang="en-US" b="1" dirty="0" smtClean="0"/>
              <a:t>When should you use a direct quote?</a:t>
            </a:r>
          </a:p>
          <a:p>
            <a:pPr marL="914400" lvl="1" indent="-514350">
              <a:buAutoNum type="alphaUcPeriod"/>
            </a:pPr>
            <a:r>
              <a:rPr lang="en-US" dirty="0" smtClean="0"/>
              <a:t>When you need to provide a lot of details to your audience.</a:t>
            </a:r>
          </a:p>
          <a:p>
            <a:pPr marL="914400" lvl="1" indent="-514350">
              <a:buAutoNum type="alphaUcPeriod"/>
            </a:pPr>
            <a:r>
              <a:rPr lang="en-US" b="1" dirty="0" smtClean="0">
                <a:effectLst>
                  <a:glow rad="101600">
                    <a:srgbClr val="1CBBBF">
                      <a:alpha val="75000"/>
                    </a:srgbClr>
                  </a:glow>
                </a:effectLst>
              </a:rPr>
              <a:t>When you need to include specific or technical information in your text.</a:t>
            </a:r>
          </a:p>
          <a:p>
            <a:pPr marL="914400" lvl="1" indent="-514350">
              <a:buAutoNum type="alphaUcPeriod"/>
            </a:pPr>
            <a:endParaRPr lang="en-US" b="1" dirty="0"/>
          </a:p>
          <a:p>
            <a:pPr marL="0" lvl="1" indent="0">
              <a:buNone/>
            </a:pPr>
            <a:r>
              <a:rPr lang="en-US" b="1" dirty="0" smtClean="0">
                <a:solidFill>
                  <a:srgbClr val="3A1973"/>
                </a:solidFill>
              </a:rPr>
              <a:t>B is correct! </a:t>
            </a:r>
            <a:r>
              <a:rPr lang="en-US" dirty="0" smtClean="0"/>
              <a:t>If you need a lot of details, you are better off paraphrasing. If you want </a:t>
            </a:r>
            <a:r>
              <a:rPr lang="en-US" b="1" dirty="0" smtClean="0">
                <a:solidFill>
                  <a:srgbClr val="3A1973"/>
                </a:solidFill>
              </a:rPr>
              <a:t>specific</a:t>
            </a:r>
            <a:r>
              <a:rPr lang="en-US" dirty="0" smtClean="0">
                <a:solidFill>
                  <a:srgbClr val="3A1973"/>
                </a:solidFill>
              </a:rPr>
              <a:t> </a:t>
            </a:r>
            <a:r>
              <a:rPr lang="en-US" dirty="0" smtClean="0"/>
              <a:t>or </a:t>
            </a:r>
            <a:r>
              <a:rPr lang="en-US" b="1" dirty="0" smtClean="0">
                <a:solidFill>
                  <a:srgbClr val="3A1973"/>
                </a:solidFill>
              </a:rPr>
              <a:t>technical</a:t>
            </a:r>
            <a:r>
              <a:rPr lang="en-US" dirty="0" smtClean="0">
                <a:solidFill>
                  <a:srgbClr val="3A1973"/>
                </a:solidFill>
              </a:rPr>
              <a:t> </a:t>
            </a:r>
            <a:r>
              <a:rPr lang="en-US" dirty="0" smtClean="0"/>
              <a:t>details, it is best to add a quote!</a:t>
            </a:r>
            <a:endParaRPr lang="en-US" b="1" dirty="0" smtClean="0"/>
          </a:p>
        </p:txBody>
      </p:sp>
    </p:spTree>
    <p:extLst>
      <p:ext uri="{BB962C8B-B14F-4D97-AF65-F5344CB8AC3E}">
        <p14:creationId xmlns:p14="http://schemas.microsoft.com/office/powerpoint/2010/main" val="1660344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lstStyle/>
          <a:p>
            <a:r>
              <a:rPr lang="en-US" b="1" dirty="0" smtClean="0"/>
              <a:t>What do you need to consider when adding in a direct quote?</a:t>
            </a:r>
          </a:p>
          <a:p>
            <a:pPr marL="914400" lvl="1" indent="-514350">
              <a:buAutoNum type="alphaUcPeriod"/>
            </a:pPr>
            <a:r>
              <a:rPr lang="en-US" dirty="0" smtClean="0"/>
              <a:t>How the quotation fits in grammatically with the rest of your text.</a:t>
            </a:r>
          </a:p>
          <a:p>
            <a:pPr marL="914400" lvl="1" indent="-514350">
              <a:buAutoNum type="alphaUcPeriod"/>
            </a:pPr>
            <a:r>
              <a:rPr lang="en-US" dirty="0" smtClean="0"/>
              <a:t>If the original author is still alive.</a:t>
            </a:r>
          </a:p>
        </p:txBody>
      </p:sp>
    </p:spTree>
    <p:extLst>
      <p:ext uri="{BB962C8B-B14F-4D97-AF65-F5344CB8AC3E}">
        <p14:creationId xmlns:p14="http://schemas.microsoft.com/office/powerpoint/2010/main" val="388154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lnSpcReduction="10000"/>
          </a:bodyPr>
          <a:lstStyle/>
          <a:p>
            <a:r>
              <a:rPr lang="en-US" b="1" dirty="0" smtClean="0"/>
              <a:t>What do you need to consider when adding in a direct quote?</a:t>
            </a:r>
          </a:p>
          <a:p>
            <a:pPr marL="914400" lvl="1" indent="-514350">
              <a:buAutoNum type="alphaUcPeriod"/>
            </a:pPr>
            <a:r>
              <a:rPr lang="en-US" b="1" dirty="0" smtClean="0">
                <a:effectLst>
                  <a:glow rad="101600">
                    <a:srgbClr val="1CBBBF">
                      <a:alpha val="75000"/>
                    </a:srgbClr>
                  </a:glow>
                </a:effectLst>
              </a:rPr>
              <a:t>How the quotation fits in grammatically with the rest of your text.</a:t>
            </a:r>
          </a:p>
          <a:p>
            <a:pPr marL="914400" lvl="1" indent="-514350">
              <a:buAutoNum type="alphaUcPeriod"/>
            </a:pPr>
            <a:r>
              <a:rPr lang="en-US" dirty="0" smtClean="0"/>
              <a:t>If the original author is still alive.</a:t>
            </a:r>
          </a:p>
          <a:p>
            <a:pPr marL="914400" lvl="1" indent="-514350">
              <a:buAutoNum type="alphaUcPeriod"/>
            </a:pPr>
            <a:endParaRPr lang="en-US" dirty="0"/>
          </a:p>
          <a:p>
            <a:pPr marL="0" lvl="1" indent="0">
              <a:buNone/>
            </a:pPr>
            <a:r>
              <a:rPr lang="en-US" b="1" dirty="0" smtClean="0">
                <a:solidFill>
                  <a:srgbClr val="3A1973"/>
                </a:solidFill>
              </a:rPr>
              <a:t>A is correct! </a:t>
            </a:r>
            <a:r>
              <a:rPr lang="en-US" dirty="0" smtClean="0"/>
              <a:t>When you include a quotation into your own paper, it needs to be </a:t>
            </a:r>
            <a:r>
              <a:rPr lang="en-US" b="1" dirty="0" smtClean="0">
                <a:solidFill>
                  <a:srgbClr val="3A1973"/>
                </a:solidFill>
              </a:rPr>
              <a:t>grammatically</a:t>
            </a:r>
            <a:r>
              <a:rPr lang="en-US" dirty="0" smtClean="0">
                <a:solidFill>
                  <a:srgbClr val="3A1973"/>
                </a:solidFill>
              </a:rPr>
              <a:t> </a:t>
            </a:r>
            <a:r>
              <a:rPr lang="en-US" dirty="0" smtClean="0"/>
              <a:t>aligned with the rest of your paper. </a:t>
            </a:r>
          </a:p>
        </p:txBody>
      </p:sp>
    </p:spTree>
    <p:extLst>
      <p:ext uri="{BB962C8B-B14F-4D97-AF65-F5344CB8AC3E}">
        <p14:creationId xmlns:p14="http://schemas.microsoft.com/office/powerpoint/2010/main" val="400869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Paraphrasing</a:t>
            </a:r>
            <a:endParaRPr lang="en-US" dirty="0"/>
          </a:p>
        </p:txBody>
      </p:sp>
      <p:sp>
        <p:nvSpPr>
          <p:cNvPr id="3" name="Content Placeholder 2"/>
          <p:cNvSpPr>
            <a:spLocks noGrp="1"/>
          </p:cNvSpPr>
          <p:nvPr>
            <p:ph idx="1"/>
          </p:nvPr>
        </p:nvSpPr>
        <p:spPr/>
        <p:txBody>
          <a:bodyPr/>
          <a:lstStyle/>
          <a:p>
            <a:r>
              <a:rPr lang="en-US" b="1" dirty="0" smtClean="0"/>
              <a:t>Paraphrasing</a:t>
            </a:r>
            <a:r>
              <a:rPr lang="en-US" dirty="0" smtClean="0"/>
              <a:t> – When you paraphrase, you write a passage in your own words.</a:t>
            </a:r>
          </a:p>
          <a:p>
            <a:r>
              <a:rPr lang="en-US" dirty="0" smtClean="0"/>
              <a:t>Paraphrased text is </a:t>
            </a:r>
            <a:r>
              <a:rPr lang="en-US" b="1" dirty="0" smtClean="0"/>
              <a:t>more detailed </a:t>
            </a:r>
            <a:r>
              <a:rPr lang="en-US" dirty="0" smtClean="0"/>
              <a:t>than a summary; paraphrased text is about the same length as the original text.</a:t>
            </a:r>
          </a:p>
          <a:p>
            <a:r>
              <a:rPr lang="en-US" dirty="0" smtClean="0"/>
              <a:t>Paraphrased passages </a:t>
            </a:r>
            <a:r>
              <a:rPr lang="en-US" b="1" dirty="0" smtClean="0"/>
              <a:t>must be </a:t>
            </a:r>
            <a:r>
              <a:rPr lang="en-US" dirty="0" smtClean="0"/>
              <a:t>attributed to the original source.</a:t>
            </a:r>
            <a:endParaRPr lang="en-US" b="1" dirty="0" smtClean="0"/>
          </a:p>
          <a:p>
            <a:endParaRPr lang="en-US" dirty="0"/>
          </a:p>
        </p:txBody>
      </p:sp>
    </p:spTree>
    <p:extLst>
      <p:ext uri="{BB962C8B-B14F-4D97-AF65-F5344CB8AC3E}">
        <p14:creationId xmlns:p14="http://schemas.microsoft.com/office/powerpoint/2010/main" val="2335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Paraphrasing</a:t>
            </a:r>
            <a:endParaRPr lang="en-US" dirty="0"/>
          </a:p>
        </p:txBody>
      </p:sp>
      <p:sp>
        <p:nvSpPr>
          <p:cNvPr id="3" name="Content Placeholder 2"/>
          <p:cNvSpPr>
            <a:spLocks noGrp="1"/>
          </p:cNvSpPr>
          <p:nvPr>
            <p:ph idx="1"/>
          </p:nvPr>
        </p:nvSpPr>
        <p:spPr/>
        <p:txBody>
          <a:bodyPr/>
          <a:lstStyle/>
          <a:p>
            <a:pPr marL="0" indent="0">
              <a:buNone/>
            </a:pPr>
            <a:r>
              <a:rPr lang="en-US" b="1" dirty="0" smtClean="0"/>
              <a:t>When do I paraphrase?</a:t>
            </a:r>
          </a:p>
          <a:p>
            <a:r>
              <a:rPr lang="en-US" sz="2800" dirty="0" smtClean="0"/>
              <a:t>You should paraphrase a source when you need a large section of original text in your writing, but you want to limit the the amount of direct quotes in your writing.</a:t>
            </a:r>
          </a:p>
          <a:p>
            <a:pPr marL="0" indent="0">
              <a:buNone/>
            </a:pPr>
            <a:endParaRPr lang="en-US" dirty="0" smtClean="0"/>
          </a:p>
          <a:p>
            <a:endParaRPr lang="en-US" dirty="0"/>
          </a:p>
        </p:txBody>
      </p:sp>
      <p:pic>
        <p:nvPicPr>
          <p:cNvPr id="4" name="Picture 3" descr="research-1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290" y="3998031"/>
            <a:ext cx="4148253" cy="2765502"/>
          </a:xfrm>
          <a:prstGeom prst="rect">
            <a:avLst/>
          </a:prstGeom>
          <a:ln w="38100">
            <a:solidFill>
              <a:srgbClr val="000000"/>
            </a:solidFill>
          </a:ln>
        </p:spPr>
      </p:pic>
    </p:spTree>
    <p:extLst>
      <p:ext uri="{BB962C8B-B14F-4D97-AF65-F5344CB8AC3E}">
        <p14:creationId xmlns:p14="http://schemas.microsoft.com/office/powerpoint/2010/main" val="86928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Quoting</a:t>
            </a:r>
            <a:endParaRPr lang="en-US" dirty="0"/>
          </a:p>
        </p:txBody>
      </p:sp>
      <p:sp>
        <p:nvSpPr>
          <p:cNvPr id="3" name="Content Placeholder 2"/>
          <p:cNvSpPr>
            <a:spLocks noGrp="1"/>
          </p:cNvSpPr>
          <p:nvPr>
            <p:ph idx="1"/>
          </p:nvPr>
        </p:nvSpPr>
        <p:spPr/>
        <p:txBody>
          <a:bodyPr/>
          <a:lstStyle/>
          <a:p>
            <a:r>
              <a:rPr lang="en-US" b="1" dirty="0" smtClean="0"/>
              <a:t>Quoting</a:t>
            </a:r>
            <a:r>
              <a:rPr lang="en-US" dirty="0" smtClean="0"/>
              <a:t> – When you quote something, you use the writer’s original words (word for word) placing “quotation” marks around the quote.</a:t>
            </a:r>
          </a:p>
          <a:p>
            <a:r>
              <a:rPr lang="en-US" dirty="0" smtClean="0"/>
              <a:t>Quotes must be attributed to the original source.</a:t>
            </a:r>
            <a:endParaRPr lang="en-US" b="1" dirty="0" smtClean="0"/>
          </a:p>
        </p:txBody>
      </p:sp>
    </p:spTree>
    <p:extLst>
      <p:ext uri="{BB962C8B-B14F-4D97-AF65-F5344CB8AC3E}">
        <p14:creationId xmlns:p14="http://schemas.microsoft.com/office/powerpoint/2010/main" val="319042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Quoting</a:t>
            </a:r>
            <a:endParaRPr lang="en-US" dirty="0"/>
          </a:p>
        </p:txBody>
      </p:sp>
      <p:sp>
        <p:nvSpPr>
          <p:cNvPr id="3" name="Content Placeholder 2"/>
          <p:cNvSpPr>
            <a:spLocks noGrp="1"/>
          </p:cNvSpPr>
          <p:nvPr>
            <p:ph idx="1"/>
          </p:nvPr>
        </p:nvSpPr>
        <p:spPr/>
        <p:txBody>
          <a:bodyPr/>
          <a:lstStyle/>
          <a:p>
            <a:pPr marL="0" indent="0">
              <a:buNone/>
            </a:pPr>
            <a:r>
              <a:rPr lang="en-US" b="1" dirty="0" smtClean="0"/>
              <a:t>When do I quote?</a:t>
            </a:r>
          </a:p>
          <a:p>
            <a:r>
              <a:rPr lang="en-US" dirty="0" smtClean="0"/>
              <a:t>You should add quotes to your paper when paraphrasing or summarizing would take away from the original author’s intended.</a:t>
            </a:r>
          </a:p>
          <a:p>
            <a:r>
              <a:rPr lang="en-US" dirty="0" smtClean="0"/>
              <a:t>Quotes should be meaningful and relevant, and help support your main ideas.</a:t>
            </a:r>
          </a:p>
          <a:p>
            <a:endParaRPr lang="en-US" dirty="0" smtClean="0"/>
          </a:p>
        </p:txBody>
      </p:sp>
    </p:spTree>
    <p:extLst>
      <p:ext uri="{BB962C8B-B14F-4D97-AF65-F5344CB8AC3E}">
        <p14:creationId xmlns:p14="http://schemas.microsoft.com/office/powerpoint/2010/main" val="135159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Summarizing</a:t>
            </a:r>
            <a:endParaRPr lang="en-US" dirty="0"/>
          </a:p>
        </p:txBody>
      </p:sp>
      <p:sp>
        <p:nvSpPr>
          <p:cNvPr id="3" name="Content Placeholder 2"/>
          <p:cNvSpPr>
            <a:spLocks noGrp="1"/>
          </p:cNvSpPr>
          <p:nvPr>
            <p:ph idx="1"/>
          </p:nvPr>
        </p:nvSpPr>
        <p:spPr/>
        <p:txBody>
          <a:bodyPr/>
          <a:lstStyle/>
          <a:p>
            <a:r>
              <a:rPr lang="en-US" b="1" dirty="0" smtClean="0"/>
              <a:t>Summarizing</a:t>
            </a:r>
            <a:r>
              <a:rPr lang="en-US" dirty="0" smtClean="0"/>
              <a:t> – When you summarize, you write the main ideas in your own words. Summaries are shorter than the original text.</a:t>
            </a:r>
          </a:p>
          <a:p>
            <a:r>
              <a:rPr lang="en-US" dirty="0" smtClean="0"/>
              <a:t>Summaries must be attributed to the original source.</a:t>
            </a:r>
            <a:endParaRPr lang="en-US" b="1" dirty="0" smtClean="0"/>
          </a:p>
          <a:p>
            <a:endParaRPr lang="en-US" dirty="0" smtClean="0"/>
          </a:p>
          <a:p>
            <a:endParaRPr lang="en-US" dirty="0"/>
          </a:p>
        </p:txBody>
      </p:sp>
    </p:spTree>
    <p:extLst>
      <p:ext uri="{BB962C8B-B14F-4D97-AF65-F5344CB8AC3E}">
        <p14:creationId xmlns:p14="http://schemas.microsoft.com/office/powerpoint/2010/main" val="116226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Summarizing</a:t>
            </a:r>
            <a:endParaRPr lang="en-US" dirty="0"/>
          </a:p>
        </p:txBody>
      </p:sp>
      <p:sp>
        <p:nvSpPr>
          <p:cNvPr id="3" name="Content Placeholder 2"/>
          <p:cNvSpPr>
            <a:spLocks noGrp="1"/>
          </p:cNvSpPr>
          <p:nvPr>
            <p:ph idx="1"/>
          </p:nvPr>
        </p:nvSpPr>
        <p:spPr/>
        <p:txBody>
          <a:bodyPr/>
          <a:lstStyle/>
          <a:p>
            <a:pPr marL="0" indent="0">
              <a:buNone/>
            </a:pPr>
            <a:r>
              <a:rPr lang="en-US" dirty="0" smtClean="0">
                <a:latin typeface="Gill Sans Ultra Bold"/>
                <a:cs typeface="Gill Sans Ultra Bold"/>
              </a:rPr>
              <a:t>When do I summarize?</a:t>
            </a:r>
          </a:p>
          <a:p>
            <a:r>
              <a:rPr lang="en-US" dirty="0" smtClean="0">
                <a:latin typeface="+mj-lt"/>
                <a:cs typeface="Gill Sans Ultra Bold"/>
              </a:rPr>
              <a:t>You should summarize information for your paper when your audience needs to know the main ideas, but </a:t>
            </a:r>
            <a:r>
              <a:rPr lang="en-US" dirty="0" smtClean="0">
                <a:latin typeface="Gill Sans Ultra Bold"/>
                <a:cs typeface="Gill Sans Ultra Bold"/>
              </a:rPr>
              <a:t>not all </a:t>
            </a:r>
            <a:r>
              <a:rPr lang="en-US" dirty="0" smtClean="0">
                <a:latin typeface="+mj-lt"/>
                <a:cs typeface="Gill Sans Ultra Bold"/>
              </a:rPr>
              <a:t>of the details</a:t>
            </a:r>
            <a:endParaRPr lang="en-US" dirty="0" smtClean="0">
              <a:latin typeface="+mj-lt"/>
            </a:endParaRPr>
          </a:p>
          <a:p>
            <a:endParaRPr lang="en-US" dirty="0" smtClean="0"/>
          </a:p>
          <a:p>
            <a:endParaRPr lang="en-US" dirty="0"/>
          </a:p>
        </p:txBody>
      </p:sp>
      <p:pic>
        <p:nvPicPr>
          <p:cNvPr id="4" name="Picture 3" descr="research-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266" y="3821044"/>
            <a:ext cx="4257261" cy="2838174"/>
          </a:xfrm>
          <a:prstGeom prst="rect">
            <a:avLst/>
          </a:prstGeom>
          <a:ln w="38100" cmpd="sng">
            <a:solidFill>
              <a:srgbClr val="000000"/>
            </a:solidFill>
          </a:ln>
        </p:spPr>
      </p:pic>
    </p:spTree>
    <p:extLst>
      <p:ext uri="{BB962C8B-B14F-4D97-AF65-F5344CB8AC3E}">
        <p14:creationId xmlns:p14="http://schemas.microsoft.com/office/powerpoint/2010/main" val="220367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pPr marL="0" indent="0">
              <a:buNone/>
            </a:pPr>
            <a:r>
              <a:rPr lang="en-US" b="1" dirty="0" smtClean="0"/>
              <a:t>Why do we paraphrase, quote and summarize when we write?</a:t>
            </a:r>
          </a:p>
          <a:p>
            <a:r>
              <a:rPr lang="en-US" dirty="0" smtClean="0"/>
              <a:t>Enhance our writing</a:t>
            </a:r>
          </a:p>
          <a:p>
            <a:r>
              <a:rPr lang="en-US" dirty="0" smtClean="0"/>
              <a:t>Develop credibility (ethos)</a:t>
            </a:r>
          </a:p>
          <a:p>
            <a:r>
              <a:rPr lang="en-US" dirty="0" smtClean="0"/>
              <a:t>Add depth to our writing</a:t>
            </a:r>
          </a:p>
          <a:p>
            <a:r>
              <a:rPr lang="en-US" dirty="0" smtClean="0"/>
              <a:t>Provide relevant and supporting evidence</a:t>
            </a:r>
          </a:p>
          <a:p>
            <a:r>
              <a:rPr lang="en-US" dirty="0" smtClean="0"/>
              <a:t>To </a:t>
            </a:r>
            <a:r>
              <a:rPr lang="en-US" dirty="0" smtClean="0">
                <a:latin typeface="Gill Sans Ultra Bold"/>
                <a:cs typeface="Gill Sans Ultra Bold"/>
              </a:rPr>
              <a:t>avoid</a:t>
            </a:r>
            <a:r>
              <a:rPr lang="en-US" dirty="0" smtClean="0"/>
              <a:t> plagiarism accusations</a:t>
            </a:r>
            <a:endParaRPr lang="en-US" dirty="0"/>
          </a:p>
        </p:txBody>
      </p:sp>
    </p:spTree>
    <p:extLst>
      <p:ext uri="{BB962C8B-B14F-4D97-AF65-F5344CB8AC3E}">
        <p14:creationId xmlns:p14="http://schemas.microsoft.com/office/powerpoint/2010/main" val="371202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2024</TotalTime>
  <Words>1338</Words>
  <Application>Microsoft Macintosh PowerPoint</Application>
  <PresentationFormat>On-screen Show (4:3)</PresentationFormat>
  <Paragraphs>142</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Paraphrasing, Quoting, Summarizing</vt:lpstr>
      <vt:lpstr>Paraphrasing</vt:lpstr>
      <vt:lpstr>Paraphrasing</vt:lpstr>
      <vt:lpstr>Quoting</vt:lpstr>
      <vt:lpstr>Quoting</vt:lpstr>
      <vt:lpstr>Summarizing</vt:lpstr>
      <vt:lpstr>Summarizing</vt:lpstr>
      <vt:lpstr>Why?</vt:lpstr>
      <vt:lpstr>Practice</vt:lpstr>
      <vt:lpstr>How? – It’s as easy as ICE</vt:lpstr>
      <vt:lpstr>Formatting Quotes</vt:lpstr>
      <vt:lpstr>Formatting Quotes</vt:lpstr>
      <vt:lpstr>Formatting Quotes</vt:lpstr>
      <vt:lpstr>Formatting Quotes</vt:lpstr>
      <vt:lpstr>Formatting Quotes</vt:lpstr>
      <vt:lpstr>Formatting Quotes</vt:lpstr>
      <vt:lpstr>Formatting Quotes</vt:lpstr>
      <vt:lpstr>Mix It Up</vt:lpstr>
      <vt:lpstr>Quiz</vt:lpstr>
      <vt:lpstr>Quiz</vt:lpstr>
      <vt:lpstr>Quiz</vt:lpstr>
      <vt:lpstr>Quiz</vt:lpstr>
      <vt:lpstr>Quiz</vt:lpstr>
      <vt:lpstr>Quiz</vt:lpstr>
      <vt:lpstr>Quiz</vt:lpstr>
      <vt:lpstr>Quiz</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Paraphrasing Quoting Summarizing</dc:title>
  <dc:creator>Christina Schneider</dc:creator>
  <cp:lastModifiedBy>Christina Schneider</cp:lastModifiedBy>
  <cp:revision>24</cp:revision>
  <dcterms:created xsi:type="dcterms:W3CDTF">2014-07-28T20:27:14Z</dcterms:created>
  <dcterms:modified xsi:type="dcterms:W3CDTF">2016-02-21T05:51:18Z</dcterms:modified>
</cp:coreProperties>
</file>